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anose="020B0604020202020204" charset="0"/>
      <p:regular r:id="rId13"/>
    </p:embeddedFont>
    <p:embeddedFont>
      <p:font typeface="Inter" panose="020B0604020202020204" charset="0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54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346744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5325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747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7734"/>
            <a:ext cx="3154680" cy="690890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7734"/>
            <a:ext cx="9281160" cy="6908906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798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349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560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632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30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181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873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51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7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7878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652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80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7169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5" y="2214881"/>
            <a:ext cx="5925312" cy="48280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04" y="2214882"/>
            <a:ext cx="5925312" cy="48280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675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098801"/>
            <a:ext cx="5925312" cy="405384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504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504" y="3098801"/>
            <a:ext cx="5925312" cy="405384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65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546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468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486094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848085" y="0"/>
            <a:ext cx="7681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713231"/>
            <a:ext cx="3840480" cy="2743200"/>
          </a:xfrm>
        </p:spPr>
        <p:txBody>
          <a:bodyPr anchor="b">
            <a:norm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877824"/>
            <a:ext cx="7790688" cy="6309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3511296"/>
            <a:ext cx="3840480" cy="40549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614" y="7751743"/>
            <a:ext cx="3142212" cy="438150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60720" y="7751743"/>
            <a:ext cx="5577840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36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43600"/>
            <a:ext cx="1462659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5898091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089904"/>
            <a:ext cx="12135917" cy="987552"/>
          </a:xfrm>
        </p:spPr>
        <p:txBody>
          <a:bodyPr lIns="91440" tIns="0" rIns="9144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898091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840">
                <a:solidFill>
                  <a:schemeClr val="bg1"/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6" y="7088428"/>
            <a:ext cx="12135917" cy="71323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828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601179"/>
            <a:ext cx="14630401" cy="79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4881"/>
            <a:ext cx="12070080" cy="48280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6737" y="7751743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2" y="7751743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2238" y="2085414"/>
            <a:ext cx="1196035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06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hf sldNum="0" hdr="0" ftr="0" dt="0"/>
  <p:txStyles>
    <p:titleStyle>
      <a:lvl1pPr algn="l" defTabSz="1097280" rtl="1" eaLnBrk="1" latinLnBrk="0" hangingPunct="1">
        <a:lnSpc>
          <a:spcPct val="85000"/>
        </a:lnSpc>
        <a:spcBef>
          <a:spcPct val="0"/>
        </a:spcBef>
        <a:buNone/>
        <a:defRPr sz="576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r" defTabSz="1097280" rtl="1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r" defTabSz="1097280" rtl="1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r" defTabSz="1097280" rtl="1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r" defTabSz="1097280" rtl="1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r" defTabSz="1097280" rtl="1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r" defTabSz="1097280" rtl="1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r" defTabSz="1097280" rtl="1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r" defTabSz="1097280" rtl="1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r" defTabSz="1097280" rtl="1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pearls-aqi-predictor-afvljwkedamvjej2rtec4c.streamlit.app/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565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🌍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PEARLS AQI Predictor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Internship Project by Raviha Khan at 10Pearls Pakistan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3753" y="500182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616744" y="951667"/>
            <a:ext cx="7801094" cy="759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Learnings &amp; Milestones</a:t>
            </a:r>
            <a:endParaRPr lang="en-US" sz="4750" dirty="0"/>
          </a:p>
        </p:txBody>
      </p:sp>
      <p:sp>
        <p:nvSpPr>
          <p:cNvPr id="4" name="Shape 2"/>
          <p:cNvSpPr/>
          <p:nvPr/>
        </p:nvSpPr>
        <p:spPr>
          <a:xfrm>
            <a:off x="616744" y="1975961"/>
            <a:ext cx="4348163" cy="3466981"/>
          </a:xfrm>
          <a:prstGeom prst="roundRect">
            <a:avLst>
              <a:gd name="adj" fmla="val 762"/>
            </a:avLst>
          </a:prstGeom>
          <a:solidFill>
            <a:srgbClr val="EDEBE3"/>
          </a:solidFill>
          <a:ln/>
        </p:spPr>
      </p:sp>
      <p:sp>
        <p:nvSpPr>
          <p:cNvPr id="5" name="Shape 3"/>
          <p:cNvSpPr/>
          <p:nvPr/>
        </p:nvSpPr>
        <p:spPr>
          <a:xfrm>
            <a:off x="792956" y="2152174"/>
            <a:ext cx="528638" cy="528638"/>
          </a:xfrm>
          <a:prstGeom prst="roundRect">
            <a:avLst>
              <a:gd name="adj" fmla="val 17295551"/>
            </a:avLst>
          </a:prstGeom>
          <a:solidFill>
            <a:srgbClr val="28282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32" y="2267783"/>
            <a:ext cx="237887" cy="29729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2956" y="285702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Mastery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92956" y="3293150"/>
            <a:ext cx="3995738" cy="197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profound experience in </a:t>
            </a: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data cleaning, transformation, and preparation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datasets, including the </a:t>
            </a: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intricate calculation of the Air Quality Index (AQI)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Additionally, handled </a:t>
            </a: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hourly data fetching from APIs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ensuring real-time ingestion and processing for accurate forecasting.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5141119" y="1975961"/>
            <a:ext cx="4348163" cy="3466981"/>
          </a:xfrm>
          <a:prstGeom prst="roundRect">
            <a:avLst>
              <a:gd name="adj" fmla="val 762"/>
            </a:avLst>
          </a:prstGeom>
          <a:solidFill>
            <a:srgbClr val="EDEBE3"/>
          </a:solidFill>
          <a:ln/>
        </p:spPr>
      </p:sp>
      <p:sp>
        <p:nvSpPr>
          <p:cNvPr id="10" name="Shape 7"/>
          <p:cNvSpPr/>
          <p:nvPr/>
        </p:nvSpPr>
        <p:spPr>
          <a:xfrm>
            <a:off x="5317331" y="2152174"/>
            <a:ext cx="528638" cy="528638"/>
          </a:xfrm>
          <a:prstGeom prst="roundRect">
            <a:avLst>
              <a:gd name="adj" fmla="val 17295551"/>
            </a:avLst>
          </a:prstGeom>
          <a:solidFill>
            <a:srgbClr val="28282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07" y="2267783"/>
            <a:ext cx="237887" cy="29729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17331" y="285702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CI/CD &amp; Serverless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5317331" y="3293150"/>
            <a:ext cx="3995738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practical skills in Continuous Integration/Continuous Deployment (CI/CD) pipelines using GitHub Workflows and serverless deployment.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9665494" y="1975961"/>
            <a:ext cx="4348163" cy="3466981"/>
          </a:xfrm>
          <a:prstGeom prst="roundRect">
            <a:avLst>
              <a:gd name="adj" fmla="val 762"/>
            </a:avLst>
          </a:prstGeom>
          <a:solidFill>
            <a:srgbClr val="EDEBE3"/>
          </a:solidFill>
          <a:ln/>
        </p:spPr>
      </p:sp>
      <p:sp>
        <p:nvSpPr>
          <p:cNvPr id="15" name="Shape 11"/>
          <p:cNvSpPr/>
          <p:nvPr/>
        </p:nvSpPr>
        <p:spPr>
          <a:xfrm>
            <a:off x="9841706" y="2152174"/>
            <a:ext cx="528638" cy="528638"/>
          </a:xfrm>
          <a:prstGeom prst="roundRect">
            <a:avLst>
              <a:gd name="adj" fmla="val 17295551"/>
            </a:avLst>
          </a:prstGeom>
          <a:solidFill>
            <a:srgbClr val="28282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082" y="2267783"/>
            <a:ext cx="237887" cy="29729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1706" y="285702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End-to-End Project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841706" y="3293150"/>
            <a:ext cx="3995738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executed my first complete end-to-end data science project, significantly boosting confidence in my ability to deliver production-ready solutions.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881063" y="5839420"/>
            <a:ext cx="13132594" cy="1691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 internship with </a:t>
            </a:r>
            <a:r>
              <a:rPr lang="en-US" sz="13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10Pearls Pakistan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been a truly memorable milestone </a:t>
            </a: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🎯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providing invaluable hands-on experience and mentorship.This was my very first time working on a complete </a:t>
            </a: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science project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start to finish. At the beginning, I had very little experience beyond my AI lab course, but this project pushed me into </a:t>
            </a: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workflows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like data collection, feature engineering, model training, and deployment. Along the way, I also learned how to use </a:t>
            </a: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CI/CD pipelines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set up a </a:t>
            </a: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serverless automation system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hourly AQI prediction. It was a journey full of trial and error, but also full of growth. In the end, I successfully built a </a:t>
            </a: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working AQI prediction system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this made the whole experience with </a:t>
            </a: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10Pearls Pakistan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not just a technical achievement, but also a very </a:t>
            </a: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memorable milestone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my learning journey.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616744" y="5641181"/>
            <a:ext cx="22860" cy="2088118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020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01391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Building a Serverless AQI Prediction Pipeline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4102060"/>
            <a:ext cx="62447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aimed to build a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serverless AQI prediction system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forecasts air quality for the next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72 hours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For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 data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pollutants were collected from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OpenMeteo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weather variables from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WeatherAPI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For the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hourly live fetch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data was collected directly from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WeatherAPI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(pollutants + weather). Since AQI was not provided by the API, it was computed using the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EPA standard formula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02060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pipeline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was created, and multiple models were tested, with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chosen as the best. The system was automated through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Actions CI/CD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fetching data every hour, generating forecasts, and updating CSV files. A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dashboard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was deployed to display the latest AQI snapshot and 72-hour forecast in real time.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3996" y="466844"/>
            <a:ext cx="2122289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CHALLENGE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94241" y="1071682"/>
            <a:ext cx="1344191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"Messy data, missing AQI, and my very first time with APIs &amp; CI/CD deployment"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4241" y="1686997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APIs gave only </a:t>
            </a: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pollutants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not AQI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4241" y="2017990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WeatherAPI historic data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pollutants = null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4241" y="2348984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gap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(21–26 July) when pipeline broke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4241" y="2679978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Had to </a:t>
            </a: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AQI manually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EPA formula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4241" y="3104317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41" y="3566874"/>
            <a:ext cx="2810828" cy="281082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29870" y="1686997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First-time hurdles: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29870" y="2017990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Fetching live data from APIs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529870" y="2348984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GitHub Actions for CI/CD automation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29870" y="2679978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Deploying my first live ML app with Streamlit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529870" y="3010972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incomplete history (API limit: 3 months)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29870" y="3341965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Preprocessing time-series (lags, rolling features)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529870" y="3672959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.pkl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files unreadable in VS Code → confusion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529870" y="4003953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early-Aug predictions (model unseen trends)</a:t>
            </a:r>
            <a:endParaRPr lang="en-US" sz="13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70" y="4466511"/>
            <a:ext cx="2499598" cy="1824633"/>
          </a:xfrm>
          <a:prstGeom prst="rect">
            <a:avLst/>
          </a:prstGeom>
        </p:spPr>
      </p:pic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870" y="6482120"/>
            <a:ext cx="6513909" cy="74842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529870" y="7421523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0311" y="965002"/>
            <a:ext cx="202977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ACQUISITION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568285" y="1381006"/>
            <a:ext cx="6433780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Navigating Data Sources</a:t>
            </a:r>
            <a:endParaRPr lang="en-US" sz="4400" dirty="0"/>
          </a:p>
        </p:txBody>
      </p:sp>
      <p:sp>
        <p:nvSpPr>
          <p:cNvPr id="4" name="Shape 2"/>
          <p:cNvSpPr/>
          <p:nvPr/>
        </p:nvSpPr>
        <p:spPr>
          <a:xfrm>
            <a:off x="568285" y="4794647"/>
            <a:ext cx="13493829" cy="22860"/>
          </a:xfrm>
          <a:prstGeom prst="roundRect">
            <a:avLst>
              <a:gd name="adj" fmla="val 106555"/>
            </a:avLst>
          </a:prstGeom>
          <a:solidFill>
            <a:srgbClr val="D3D1C9"/>
          </a:solidFill>
          <a:ln/>
        </p:spPr>
      </p:sp>
      <p:sp>
        <p:nvSpPr>
          <p:cNvPr id="5" name="Shape 3"/>
          <p:cNvSpPr/>
          <p:nvPr/>
        </p:nvSpPr>
        <p:spPr>
          <a:xfrm>
            <a:off x="3194685" y="4307562"/>
            <a:ext cx="22860" cy="487085"/>
          </a:xfrm>
          <a:prstGeom prst="roundRect">
            <a:avLst>
              <a:gd name="adj" fmla="val 106555"/>
            </a:avLst>
          </a:prstGeom>
          <a:solidFill>
            <a:srgbClr val="D3D1C9"/>
          </a:solidFill>
          <a:ln/>
        </p:spPr>
      </p:sp>
      <p:sp>
        <p:nvSpPr>
          <p:cNvPr id="6" name="Shape 4"/>
          <p:cNvSpPr/>
          <p:nvPr/>
        </p:nvSpPr>
        <p:spPr>
          <a:xfrm>
            <a:off x="3023473" y="4612005"/>
            <a:ext cx="365284" cy="36528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7" name="Text 5"/>
          <p:cNvSpPr/>
          <p:nvPr/>
        </p:nvSpPr>
        <p:spPr>
          <a:xfrm>
            <a:off x="3084374" y="4642425"/>
            <a:ext cx="24348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545074" y="2324695"/>
            <a:ext cx="3322201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Initial Attempt → OpenWeather API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30568" y="2675811"/>
            <a:ext cx="49512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pollutants in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AQI categories (1, 2, 3, 4, 5)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30568" y="2992398"/>
            <a:ext cx="4951214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suitable since this is a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regression problem</a:t>
            </a: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(needs continuous values)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933956" y="4794647"/>
            <a:ext cx="22860" cy="487085"/>
          </a:xfrm>
          <a:prstGeom prst="roundRect">
            <a:avLst>
              <a:gd name="adj" fmla="val 106555"/>
            </a:avLst>
          </a:prstGeom>
          <a:solidFill>
            <a:srgbClr val="D3D1C9"/>
          </a:solidFill>
          <a:ln/>
        </p:spPr>
      </p:sp>
      <p:sp>
        <p:nvSpPr>
          <p:cNvPr id="12" name="Shape 10"/>
          <p:cNvSpPr/>
          <p:nvPr/>
        </p:nvSpPr>
        <p:spPr>
          <a:xfrm>
            <a:off x="5762744" y="4612005"/>
            <a:ext cx="365284" cy="36528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3" name="Text 11"/>
          <p:cNvSpPr/>
          <p:nvPr/>
        </p:nvSpPr>
        <p:spPr>
          <a:xfrm>
            <a:off x="5823645" y="4642425"/>
            <a:ext cx="24348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4200763" y="5444133"/>
            <a:ext cx="3489365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Switch to WeatherAPI (Hourly Fetch)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3469838" y="5795248"/>
            <a:ext cx="49512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Collected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pollutants + weather variables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3469838" y="6111835"/>
            <a:ext cx="4951214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AQI not included → had to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manually</a:t>
            </a: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EPA formula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3469838" y="6688217"/>
            <a:ext cx="49512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PM2.5 and PM10 excluded</a:t>
            </a: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(per project scope)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8673346" y="4307562"/>
            <a:ext cx="22860" cy="487085"/>
          </a:xfrm>
          <a:prstGeom prst="roundRect">
            <a:avLst>
              <a:gd name="adj" fmla="val 106555"/>
            </a:avLst>
          </a:prstGeom>
          <a:solidFill>
            <a:srgbClr val="D3D1C9"/>
          </a:solidFill>
          <a:ln/>
        </p:spPr>
      </p:sp>
      <p:sp>
        <p:nvSpPr>
          <p:cNvPr id="19" name="Shape 17"/>
          <p:cNvSpPr/>
          <p:nvPr/>
        </p:nvSpPr>
        <p:spPr>
          <a:xfrm>
            <a:off x="8502134" y="4612005"/>
            <a:ext cx="365284" cy="36528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20" name="Text 18"/>
          <p:cNvSpPr/>
          <p:nvPr/>
        </p:nvSpPr>
        <p:spPr>
          <a:xfrm>
            <a:off x="8563035" y="4642425"/>
            <a:ext cx="24348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569994" y="2324695"/>
            <a:ext cx="2229564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Historic Data Challenge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6209228" y="2675811"/>
            <a:ext cx="49512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WeatherAPI free plan → only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months history available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6209228" y="2992398"/>
            <a:ext cx="49512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pollutant values came as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null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6209228" y="3308985"/>
            <a:ext cx="49512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Switched to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OpenMeteo</a:t>
            </a: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pollutants (CO, NO₂, O₃, SO₂)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6209228" y="3625572"/>
            <a:ext cx="4951214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Retained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WeatherAPI</a:t>
            </a: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weather vars (temp, humidity, wind, pressure)</a:t>
            </a:r>
            <a:endParaRPr lang="en-US" sz="1250" dirty="0"/>
          </a:p>
        </p:txBody>
      </p:sp>
      <p:sp>
        <p:nvSpPr>
          <p:cNvPr id="26" name="Shape 24"/>
          <p:cNvSpPr/>
          <p:nvPr/>
        </p:nvSpPr>
        <p:spPr>
          <a:xfrm>
            <a:off x="11412617" y="4794647"/>
            <a:ext cx="22860" cy="487085"/>
          </a:xfrm>
          <a:prstGeom prst="roundRect">
            <a:avLst>
              <a:gd name="adj" fmla="val 106555"/>
            </a:avLst>
          </a:prstGeom>
          <a:solidFill>
            <a:srgbClr val="D3D1C9"/>
          </a:solidFill>
          <a:ln/>
        </p:spPr>
      </p:sp>
      <p:sp>
        <p:nvSpPr>
          <p:cNvPr id="27" name="Shape 25"/>
          <p:cNvSpPr/>
          <p:nvPr/>
        </p:nvSpPr>
        <p:spPr>
          <a:xfrm>
            <a:off x="11241405" y="4612005"/>
            <a:ext cx="365284" cy="365284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28" name="Text 26"/>
          <p:cNvSpPr/>
          <p:nvPr/>
        </p:nvSpPr>
        <p:spPr>
          <a:xfrm>
            <a:off x="11302305" y="4642425"/>
            <a:ext cx="24348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9" name="Text 27"/>
          <p:cNvSpPr/>
          <p:nvPr/>
        </p:nvSpPr>
        <p:spPr>
          <a:xfrm>
            <a:off x="10409158" y="5444133"/>
            <a:ext cx="202989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Final Historic Dataset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8948499" y="5795248"/>
            <a:ext cx="49512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Collected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April – 21 July 2025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8948499" y="6111835"/>
            <a:ext cx="49512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gap: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 July – 26 July (partial)</a:t>
            </a: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due to pipeline stop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8948499" y="6428423"/>
            <a:ext cx="4951214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Merged &amp; cleaned both sources by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timestamp</a:t>
            </a: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</a:t>
            </a:r>
            <a:r>
              <a:rPr lang="en-US" sz="12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clean_and_merge_data.py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8948499" y="7004804"/>
            <a:ext cx="495121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 = </a:t>
            </a:r>
            <a:r>
              <a:rPr lang="en-US" sz="12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dataset</a:t>
            </a: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ready for feature engineering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4809" y="538520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CALCULATION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83300" y="1038701"/>
            <a:ext cx="9215438" cy="842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Deriving the Air Quality Index</a:t>
            </a:r>
            <a:endParaRPr lang="en-US" sz="5300" dirty="0"/>
          </a:p>
        </p:txBody>
      </p:sp>
      <p:sp>
        <p:nvSpPr>
          <p:cNvPr id="4" name="Text 2"/>
          <p:cNvSpPr/>
          <p:nvPr/>
        </p:nvSpPr>
        <p:spPr>
          <a:xfrm>
            <a:off x="683300" y="2349103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"Deriving the Air Quality Index (AQI)"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3300" y="2837140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APIs did </a:t>
            </a: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provide AQI directly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3300" y="3217783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Manually calculated AQI using the </a:t>
            </a: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 EPA formula</a:t>
            </a:r>
            <a:endParaRPr lang="en-US" sz="15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00" y="3749754"/>
            <a:ext cx="4747141" cy="91523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83300" y="4884539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3300" y="5372576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Steps: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3300" y="5753219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 a </a:t>
            </a: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sub-index</a:t>
            </a: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each pollutant (CO, NO₂, O₃, SO₂)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83300" y="6133862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the </a:t>
            </a: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AQI</a:t>
            </a: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= </a:t>
            </a: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maximum sub-index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3300" y="6514505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Filled missing AQI values with calculated results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60945" y="2349103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60945" y="2837140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Outcome: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560945" y="3217783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a </a:t>
            </a: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and continuous AQI target column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60945" y="3598426"/>
            <a:ext cx="6393775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Ensured data was </a:t>
            </a: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for predictive modeling</a:t>
            </a:r>
            <a:endParaRPr lang="en-US" sz="15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945" y="4130397"/>
            <a:ext cx="3341013" cy="33410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0078" y="519827"/>
            <a:ext cx="1950244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DEVELOPMENT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08397" y="1037273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&amp; Training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508397" y="1650921"/>
            <a:ext cx="4441031" cy="2095976"/>
          </a:xfrm>
          <a:prstGeom prst="roundRect">
            <a:avLst>
              <a:gd name="adj" fmla="val 3490"/>
            </a:avLst>
          </a:prstGeom>
          <a:solidFill>
            <a:srgbClr val="F9F8F5"/>
          </a:solidFill>
          <a:ln/>
        </p:spPr>
      </p:sp>
      <p:sp>
        <p:nvSpPr>
          <p:cNvPr id="5" name="Shape 3"/>
          <p:cNvSpPr/>
          <p:nvPr/>
        </p:nvSpPr>
        <p:spPr>
          <a:xfrm>
            <a:off x="508397" y="1635681"/>
            <a:ext cx="4441031" cy="60960"/>
          </a:xfrm>
          <a:prstGeom prst="roundRect">
            <a:avLst>
              <a:gd name="adj" fmla="val 35744"/>
            </a:avLst>
          </a:prstGeom>
          <a:solidFill>
            <a:srgbClr val="28282F"/>
          </a:solidFill>
          <a:ln/>
        </p:spPr>
      </p:sp>
      <p:sp>
        <p:nvSpPr>
          <p:cNvPr id="6" name="Shape 4"/>
          <p:cNvSpPr/>
          <p:nvPr/>
        </p:nvSpPr>
        <p:spPr>
          <a:xfrm>
            <a:off x="2511028" y="1433036"/>
            <a:ext cx="435769" cy="435769"/>
          </a:xfrm>
          <a:prstGeom prst="roundRect">
            <a:avLst>
              <a:gd name="adj" fmla="val 209836"/>
            </a:avLst>
          </a:prstGeom>
          <a:solidFill>
            <a:srgbClr val="28282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759" y="1541978"/>
            <a:ext cx="174308" cy="21788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68893" y="2014061"/>
            <a:ext cx="2178963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68893" y="2373511"/>
            <a:ext cx="4120039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Incorporated time-based features like </a:t>
            </a: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lags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rolling averages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capture temporal dependencies.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68893" y="2889171"/>
            <a:ext cx="4120039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Introduced </a:t>
            </a: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cyclical time features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sin/cos transformations for hour/day) to account for periodic patterns.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5094684" y="1650921"/>
            <a:ext cx="4441031" cy="2095976"/>
          </a:xfrm>
          <a:prstGeom prst="roundRect">
            <a:avLst>
              <a:gd name="adj" fmla="val 3490"/>
            </a:avLst>
          </a:prstGeom>
          <a:solidFill>
            <a:srgbClr val="F9F8F5"/>
          </a:solidFill>
          <a:ln/>
        </p:spPr>
      </p:sp>
      <p:sp>
        <p:nvSpPr>
          <p:cNvPr id="12" name="Shape 9"/>
          <p:cNvSpPr/>
          <p:nvPr/>
        </p:nvSpPr>
        <p:spPr>
          <a:xfrm>
            <a:off x="5094684" y="1635681"/>
            <a:ext cx="4441031" cy="60960"/>
          </a:xfrm>
          <a:prstGeom prst="roundRect">
            <a:avLst>
              <a:gd name="adj" fmla="val 35744"/>
            </a:avLst>
          </a:prstGeom>
          <a:solidFill>
            <a:srgbClr val="28282F"/>
          </a:solidFill>
          <a:ln/>
        </p:spPr>
      </p:sp>
      <p:sp>
        <p:nvSpPr>
          <p:cNvPr id="13" name="Shape 10"/>
          <p:cNvSpPr/>
          <p:nvPr/>
        </p:nvSpPr>
        <p:spPr>
          <a:xfrm>
            <a:off x="7097316" y="1433036"/>
            <a:ext cx="435769" cy="435769"/>
          </a:xfrm>
          <a:prstGeom prst="roundRect">
            <a:avLst>
              <a:gd name="adj" fmla="val 209836"/>
            </a:avLst>
          </a:prstGeom>
          <a:solidFill>
            <a:srgbClr val="28282F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046" y="1541978"/>
            <a:ext cx="174308" cy="21788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255181" y="2014061"/>
            <a:ext cx="2178963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Selection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5255181" y="2373511"/>
            <a:ext cx="4120039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evaluated three regression models: Random Forest, XGBoost, and Decision Tree.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5255181" y="2889171"/>
            <a:ext cx="4120039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consistently outperformed others and was selected as the </a:t>
            </a:r>
            <a:r>
              <a:rPr lang="en-US" sz="11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model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due to its robustness and accuracy.</a:t>
            </a:r>
            <a:endParaRPr lang="en-US" sz="1100" dirty="0"/>
          </a:p>
        </p:txBody>
      </p:sp>
      <p:sp>
        <p:nvSpPr>
          <p:cNvPr id="18" name="Shape 14"/>
          <p:cNvSpPr/>
          <p:nvPr/>
        </p:nvSpPr>
        <p:spPr>
          <a:xfrm>
            <a:off x="9680972" y="1650921"/>
            <a:ext cx="4441031" cy="2095976"/>
          </a:xfrm>
          <a:prstGeom prst="roundRect">
            <a:avLst>
              <a:gd name="adj" fmla="val 3490"/>
            </a:avLst>
          </a:prstGeom>
          <a:solidFill>
            <a:srgbClr val="F9F8F5"/>
          </a:solidFill>
          <a:ln/>
        </p:spPr>
      </p:sp>
      <p:sp>
        <p:nvSpPr>
          <p:cNvPr id="19" name="Shape 15"/>
          <p:cNvSpPr/>
          <p:nvPr/>
        </p:nvSpPr>
        <p:spPr>
          <a:xfrm>
            <a:off x="9680972" y="1635681"/>
            <a:ext cx="4441031" cy="60960"/>
          </a:xfrm>
          <a:prstGeom prst="roundRect">
            <a:avLst>
              <a:gd name="adj" fmla="val 35744"/>
            </a:avLst>
          </a:prstGeom>
          <a:solidFill>
            <a:srgbClr val="28282F"/>
          </a:solidFill>
          <a:ln/>
        </p:spPr>
      </p:sp>
      <p:sp>
        <p:nvSpPr>
          <p:cNvPr id="20" name="Shape 16"/>
          <p:cNvSpPr/>
          <p:nvPr/>
        </p:nvSpPr>
        <p:spPr>
          <a:xfrm>
            <a:off x="11683603" y="1433036"/>
            <a:ext cx="435769" cy="435769"/>
          </a:xfrm>
          <a:prstGeom prst="roundRect">
            <a:avLst>
              <a:gd name="adj" fmla="val 209836"/>
            </a:avLst>
          </a:prstGeom>
          <a:solidFill>
            <a:srgbClr val="28282F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334" y="1541978"/>
            <a:ext cx="174308" cy="217884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841468" y="2014061"/>
            <a:ext cx="2178963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Performance Metrics</a:t>
            </a:r>
            <a:endParaRPr lang="en-US" sz="1700" dirty="0"/>
          </a:p>
        </p:txBody>
      </p:sp>
      <p:sp>
        <p:nvSpPr>
          <p:cNvPr id="23" name="Text 18"/>
          <p:cNvSpPr/>
          <p:nvPr/>
        </p:nvSpPr>
        <p:spPr>
          <a:xfrm>
            <a:off x="9841468" y="2373511"/>
            <a:ext cx="4120039" cy="929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performance was rigorously assessed using standard regression metrics: </a:t>
            </a: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RMSE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(Root Mean Squared Error), </a:t>
            </a: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MAE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(Mean Absolute Error), and </a:t>
            </a: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</a:t>
            </a: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(Coefficient of Determination).</a:t>
            </a:r>
            <a:endParaRPr lang="en-US" sz="1100" dirty="0"/>
          </a:p>
        </p:txBody>
      </p:sp>
      <p:sp>
        <p:nvSpPr>
          <p:cNvPr id="24" name="Shape 19"/>
          <p:cNvSpPr/>
          <p:nvPr/>
        </p:nvSpPr>
        <p:spPr>
          <a:xfrm>
            <a:off x="508397" y="4110038"/>
            <a:ext cx="13613606" cy="3599736"/>
          </a:xfrm>
          <a:prstGeom prst="roundRect">
            <a:avLst>
              <a:gd name="adj" fmla="val 2032"/>
            </a:avLst>
          </a:prstGeom>
          <a:solidFill>
            <a:srgbClr val="F9F8F5"/>
          </a:solidFill>
          <a:ln/>
        </p:spPr>
      </p:sp>
      <p:sp>
        <p:nvSpPr>
          <p:cNvPr id="25" name="Shape 20"/>
          <p:cNvSpPr/>
          <p:nvPr/>
        </p:nvSpPr>
        <p:spPr>
          <a:xfrm>
            <a:off x="508397" y="4094798"/>
            <a:ext cx="13613606" cy="60960"/>
          </a:xfrm>
          <a:prstGeom prst="roundRect">
            <a:avLst>
              <a:gd name="adj" fmla="val 35744"/>
            </a:avLst>
          </a:prstGeom>
          <a:solidFill>
            <a:srgbClr val="28282F"/>
          </a:solidFill>
          <a:ln/>
        </p:spPr>
      </p:sp>
      <p:sp>
        <p:nvSpPr>
          <p:cNvPr id="26" name="Shape 21"/>
          <p:cNvSpPr/>
          <p:nvPr/>
        </p:nvSpPr>
        <p:spPr>
          <a:xfrm>
            <a:off x="7097316" y="3892153"/>
            <a:ext cx="435769" cy="435769"/>
          </a:xfrm>
          <a:prstGeom prst="roundRect">
            <a:avLst>
              <a:gd name="adj" fmla="val 209836"/>
            </a:avLst>
          </a:prstGeom>
          <a:solidFill>
            <a:srgbClr val="28282F"/>
          </a:solidFill>
          <a:ln/>
        </p:spPr>
      </p:sp>
      <p:sp>
        <p:nvSpPr>
          <p:cNvPr id="27" name="Text 22"/>
          <p:cNvSpPr/>
          <p:nvPr/>
        </p:nvSpPr>
        <p:spPr>
          <a:xfrm>
            <a:off x="668893" y="4473178"/>
            <a:ext cx="2178963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                      </a:t>
            </a:r>
            <a:endParaRPr lang="en-US" sz="1700" dirty="0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93" y="4908828"/>
            <a:ext cx="6052661" cy="1154430"/>
          </a:xfrm>
          <a:prstGeom prst="rect">
            <a:avLst/>
          </a:prstGeom>
        </p:spPr>
      </p:pic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893" y="6226612"/>
            <a:ext cx="2348389" cy="926902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668893" y="7316867"/>
            <a:ext cx="13292614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6249" y="417195"/>
            <a:ext cx="2257901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PREDICTION REFINEMENT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531019" y="957620"/>
            <a:ext cx="1356836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i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"Improving predictions with better training data"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31019" y="1370886"/>
            <a:ext cx="1356836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31019" y="1920597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1: Using Dataset v2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31019" y="2216348"/>
            <a:ext cx="6599158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 and tested model on </a:t>
            </a:r>
            <a:r>
              <a:rPr lang="en-US" sz="11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final_training_dataset_v2.csv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(April–31 July)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31019" y="2519720"/>
            <a:ext cx="6599158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Predicted </a:t>
            </a: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1–3 Aug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11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pollutants_1_3_aug.csv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and forecasted </a:t>
            </a: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4–6 Aug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11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pollutants_4_6_aug.csv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31019" y="3073360"/>
            <a:ext cx="6599158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Compared results with real AQI (</a:t>
            </a:r>
            <a:r>
              <a:rPr lang="en-US" sz="11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real_aqi_1_3_aug.csv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1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real_aqi_4_6_aug.csv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31019" y="3376732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31019" y="3672483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for </a:t>
            </a: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4–6 Aug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was </a:t>
            </a: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model had not seen August trends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31019" y="4051578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2: Creating Dataset v3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31019" y="4430673"/>
            <a:ext cx="6599158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</a:t>
            </a:r>
            <a:r>
              <a:rPr lang="en-US" sz="11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final_training_dataset_v3.csv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(April–3 Aug)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31019" y="4734044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Retrained and re-evaluated the model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31019" y="5029795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for </a:t>
            </a: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4–6 Aug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improved significantly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531019" y="5325547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Takeaway: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31019" y="5621298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the </a:t>
            </a: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latest available data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improved model performance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531019" y="5917049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importance of keeping the training set </a:t>
            </a: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updated</a:t>
            </a: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time-series forecasting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507843" y="2299692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507843" y="2678787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843" y="3092053"/>
            <a:ext cx="6251019" cy="4398288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507843" y="7660958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7507843" y="8040052"/>
            <a:ext cx="65991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7527" y="495300"/>
            <a:ext cx="277522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OPERATIONAL EXCELLENCE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97813" y="1103828"/>
            <a:ext cx="134347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our pipeline runs automatically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3" y="1569363"/>
            <a:ext cx="4478179" cy="6833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8548" y="2423398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1. Data Fetching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68548" y="2792730"/>
            <a:ext cx="413670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Source: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Pollutants and weather data are fetched from APIs every hour.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68548" y="3399234"/>
            <a:ext cx="413670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File: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3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aqi_data.json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stores the raw API responses.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68548" y="4005739"/>
            <a:ext cx="413670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Automation: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GitHub Actions workflow (</a:t>
            </a:r>
            <a:r>
              <a:rPr lang="en-US" sz="13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fetch_aqi.yml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runs hourly via a cron job.</a:t>
            </a:r>
            <a:endParaRPr lang="en-US" sz="13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992" y="1569363"/>
            <a:ext cx="4478298" cy="6833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46727" y="2423398"/>
            <a:ext cx="3457575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2. Data Cleaning &amp; Preprocessing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246727" y="2792730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Script: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3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clean_aqi_json_v2.py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5246727" y="3125867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Tasks: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5246727" y="3459004"/>
            <a:ext cx="413682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raw JSON into a clean </a:t>
            </a: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hourly dataset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13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hourly_clean_updated.csv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5246727" y="4065508"/>
            <a:ext cx="413682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missing values, ensure numeric consistency.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5246727" y="4672013"/>
            <a:ext cx="413682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 initial AQI using a deterministic formula.</a:t>
            </a:r>
            <a:endParaRPr lang="en-US" sz="13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289" y="1569363"/>
            <a:ext cx="4478298" cy="683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25025" y="2423398"/>
            <a:ext cx="240720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4. Prediction &amp; Storage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9725025" y="2792730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Script: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3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predict_live.py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9725025" y="3125867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Tasks: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9725025" y="3459004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</a:t>
            </a:r>
            <a:r>
              <a:rPr lang="en-US" sz="13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hourly_clean_updated.csv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9725025" y="3792141"/>
            <a:ext cx="413682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</a:t>
            </a: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13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feature_engineering_pipeline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300" dirty="0"/>
          </a:p>
        </p:txBody>
      </p:sp>
      <p:sp>
        <p:nvSpPr>
          <p:cNvPr id="22" name="Text 17"/>
          <p:cNvSpPr/>
          <p:nvPr/>
        </p:nvSpPr>
        <p:spPr>
          <a:xfrm>
            <a:off x="9725025" y="4398645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AQI for </a:t>
            </a: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72 hours autoregressively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300" dirty="0"/>
          </a:p>
        </p:txBody>
      </p:sp>
      <p:sp>
        <p:nvSpPr>
          <p:cNvPr id="23" name="Text 18"/>
          <p:cNvSpPr/>
          <p:nvPr/>
        </p:nvSpPr>
        <p:spPr>
          <a:xfrm>
            <a:off x="9725025" y="4731782"/>
            <a:ext cx="413682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028700" lvl="2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last observed data for base features.</a:t>
            </a:r>
            <a:endParaRPr lang="en-US" sz="1300" dirty="0"/>
          </a:p>
        </p:txBody>
      </p:sp>
      <p:sp>
        <p:nvSpPr>
          <p:cNvPr id="24" name="Text 19"/>
          <p:cNvSpPr/>
          <p:nvPr/>
        </p:nvSpPr>
        <p:spPr>
          <a:xfrm>
            <a:off x="9725025" y="5338286"/>
            <a:ext cx="413682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028700" lvl="2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 rolling/lag features for each forecast step.</a:t>
            </a:r>
            <a:endParaRPr lang="en-US" sz="1300" dirty="0"/>
          </a:p>
        </p:txBody>
      </p:sp>
      <p:sp>
        <p:nvSpPr>
          <p:cNvPr id="25" name="Text 20"/>
          <p:cNvSpPr/>
          <p:nvPr/>
        </p:nvSpPr>
        <p:spPr>
          <a:xfrm>
            <a:off x="9725025" y="5944791"/>
            <a:ext cx="413682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028700" lvl="2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 predictions back into dataset for next-step calculation.</a:t>
            </a:r>
            <a:endParaRPr lang="en-US" sz="1300" dirty="0"/>
          </a:p>
        </p:txBody>
      </p:sp>
      <p:sp>
        <p:nvSpPr>
          <p:cNvPr id="26" name="Text 21"/>
          <p:cNvSpPr/>
          <p:nvPr/>
        </p:nvSpPr>
        <p:spPr>
          <a:xfrm>
            <a:off x="9725025" y="6551295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results in </a:t>
            </a:r>
            <a:r>
              <a:rPr lang="en-US" sz="13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predictions_72h.csv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00" dirty="0"/>
          </a:p>
        </p:txBody>
      </p:sp>
      <p:sp>
        <p:nvSpPr>
          <p:cNvPr id="27" name="Text 22"/>
          <p:cNvSpPr/>
          <p:nvPr/>
        </p:nvSpPr>
        <p:spPr>
          <a:xfrm>
            <a:off x="597813" y="7187565"/>
            <a:ext cx="13434774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entire workflow is orchestrated by a </a:t>
            </a:r>
            <a:r>
              <a:rPr lang="en-US" sz="13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Actions cron job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running </a:t>
            </a:r>
            <a:r>
              <a:rPr lang="en-US" sz="13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hour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ensures </a:t>
            </a:r>
            <a:r>
              <a:rPr lang="en-US" sz="13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serverless automation</a:t>
            </a: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the entire AQI prediction pipeline, from data ingestion to forecast delivery.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2897" y="565666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INTERFACE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18066" y="1296472"/>
            <a:ext cx="131942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Dashboard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6" y="2086094"/>
            <a:ext cx="4354116" cy="222384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6" y="4540687"/>
            <a:ext cx="4411147" cy="23797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8066" y="7151132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73089" y="2039898"/>
            <a:ext cx="634686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Streamlit dashboard serves as the user-facing interface for the AQI predictor. It offers a clear, concise view of: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573089" y="2880717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real-time </a:t>
            </a:r>
            <a:r>
              <a:rPr lang="en-US" sz="16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AQI snapshot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573089" y="3280648"/>
            <a:ext cx="634686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visual </a:t>
            </a:r>
            <a:r>
              <a:rPr lang="en-US" sz="16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72-hour forecast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presented as both a chart and a detailed table.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73089" y="4008715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Convenient </a:t>
            </a:r>
            <a:r>
              <a:rPr lang="en-US" sz="16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 download option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raw prediction data.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573089" y="4521398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live dashboard: PEARLS AQI Dashboard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573089" y="5034082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link: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73089" y="5546765"/>
            <a:ext cx="634686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https://pearls-aqi-predictor-afvljwkedamvjej2rtec4c.streamlit.app/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8</TotalTime>
  <Words>1235</Words>
  <Application>Microsoft Office PowerPoint</Application>
  <PresentationFormat>Custom</PresentationFormat>
  <Paragraphs>132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DM Sans Medium</vt:lpstr>
      <vt:lpstr>Inter</vt:lpstr>
      <vt:lpstr>Calibri Light</vt:lpstr>
      <vt:lpstr>Consolas</vt:lpstr>
      <vt:lpstr>Calibri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HP</dc:creator>
  <cp:lastModifiedBy>HP</cp:lastModifiedBy>
  <cp:revision>6</cp:revision>
  <dcterms:created xsi:type="dcterms:W3CDTF">2025-08-17T16:07:16Z</dcterms:created>
  <dcterms:modified xsi:type="dcterms:W3CDTF">2025-08-17T16:17:14Z</dcterms:modified>
</cp:coreProperties>
</file>